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7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66" d="100"/>
          <a:sy n="166" d="100"/>
        </p:scale>
        <p:origin x="-664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629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99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98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724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00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15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269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301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289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02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0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9E645-39CA-A345-9533-73DE08E4B68B}" type="datetimeFigureOut">
              <a:rPr lang="en-US" smtClean="0"/>
              <a:t>4/8/23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DA73A-98D0-6C4D-B96F-071F86C8F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77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tx1"/>
          </a:solidFill>
          <a:latin typeface="Calibri Light"/>
          <a:ea typeface="+mj-ea"/>
          <a:cs typeface="Calibri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Calibri Light"/>
          <a:ea typeface="+mn-ea"/>
          <a:cs typeface="Calibri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Calibri Light"/>
          <a:ea typeface="+mn-ea"/>
          <a:cs typeface="Calibri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Calibri Light"/>
          <a:ea typeface="+mn-ea"/>
          <a:cs typeface="Calibri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Calibri Light"/>
          <a:ea typeface="+mn-ea"/>
          <a:cs typeface="Calibri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Calibri Light"/>
          <a:ea typeface="+mn-ea"/>
          <a:cs typeface="Calibri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Untreated D14 samples cluster by genotype</a:t>
            </a:r>
            <a:endParaRPr lang="en-US" dirty="0"/>
          </a:p>
        </p:txBody>
      </p:sp>
      <p:pic>
        <p:nvPicPr>
          <p:cNvPr id="3" name="Picture 2" descr="pca_untreated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23043"/>
            <a:ext cx="5854284" cy="325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1,045 of 1,075 shared </a:t>
            </a:r>
            <a:r>
              <a:rPr lang="en-US" dirty="0" err="1" smtClean="0"/>
              <a:t>diffexp</a:t>
            </a:r>
            <a:r>
              <a:rPr lang="en-US" dirty="0" smtClean="0"/>
              <a:t> genes reverse fold-change directionality upon GSK-J4 </a:t>
            </a:r>
            <a:r>
              <a:rPr lang="en-US" dirty="0" err="1" smtClean="0"/>
              <a:t>tx</a:t>
            </a:r>
            <a:endParaRPr lang="en-US" dirty="0"/>
          </a:p>
        </p:txBody>
      </p:sp>
      <p:pic>
        <p:nvPicPr>
          <p:cNvPr id="3" name="Picture 2" descr="log2FC_MutDMSO.WtDMSO_MutGSKJ4.MutDMS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08602"/>
            <a:ext cx="5584354" cy="38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901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includes 19 Bmp pathway genes</a:t>
            </a:r>
            <a:endParaRPr lang="en-US" dirty="0"/>
          </a:p>
        </p:txBody>
      </p:sp>
      <p:pic>
        <p:nvPicPr>
          <p:cNvPr id="3" name="Picture 2" descr="log2FC_MutDMSO.WtDMSO_MutGSKJ4.MutDMSO_Bm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08602"/>
            <a:ext cx="5584354" cy="38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928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31 osteoblast differentiation genes</a:t>
            </a:r>
            <a:endParaRPr lang="en-US" dirty="0"/>
          </a:p>
        </p:txBody>
      </p:sp>
      <p:pic>
        <p:nvPicPr>
          <p:cNvPr id="3" name="Picture 2" descr="log2FC_MutDMSO.WtDMSO_MutGSKJ4.MutDMSO_os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08602"/>
            <a:ext cx="5584354" cy="38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94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Osteoblast differentiation genes have a bimodal correlation with PC1</a:t>
            </a:r>
            <a:endParaRPr lang="en-US" dirty="0"/>
          </a:p>
        </p:txBody>
      </p:sp>
      <p:pic>
        <p:nvPicPr>
          <p:cNvPr id="5" name="Picture 4" descr="density_PC1_ost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06002"/>
            <a:ext cx="6741716" cy="374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623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Low p-values are enriched when comparing untreated </a:t>
            </a:r>
            <a:r>
              <a:rPr lang="en-US" i="1" dirty="0" smtClean="0"/>
              <a:t>Ezh2</a:t>
            </a:r>
            <a:r>
              <a:rPr lang="en-US" i="1" baseline="30000" dirty="0" smtClean="0"/>
              <a:t>R684C/+</a:t>
            </a:r>
            <a:r>
              <a:rPr lang="en-US" dirty="0" smtClean="0"/>
              <a:t> to </a:t>
            </a:r>
            <a:r>
              <a:rPr lang="en-US" i="1" dirty="0" smtClean="0"/>
              <a:t>Ezh2</a:t>
            </a:r>
            <a:r>
              <a:rPr lang="en-US" i="1" baseline="30000" dirty="0" smtClean="0"/>
              <a:t>+/+</a:t>
            </a:r>
            <a:endParaRPr lang="en-US" i="1" dirty="0"/>
          </a:p>
        </p:txBody>
      </p:sp>
      <p:pic>
        <p:nvPicPr>
          <p:cNvPr id="4" name="Picture 3" descr="pval-hist_untreated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63" b="3694"/>
          <a:stretch/>
        </p:blipFill>
        <p:spPr>
          <a:xfrm>
            <a:off x="457200" y="1384860"/>
            <a:ext cx="6988628" cy="327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174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Bmp pathway is collectively </a:t>
            </a:r>
            <a:r>
              <a:rPr lang="en-US" dirty="0" err="1" smtClean="0"/>
              <a:t>dyregulated</a:t>
            </a:r>
            <a:r>
              <a:rPr lang="en-US" dirty="0" smtClean="0"/>
              <a:t> in </a:t>
            </a:r>
            <a:r>
              <a:rPr lang="en-US" i="1" dirty="0" smtClean="0"/>
              <a:t>Ezh2</a:t>
            </a:r>
            <a:r>
              <a:rPr lang="en-US" i="1" baseline="30000" dirty="0" smtClean="0"/>
              <a:t>R684C/+</a:t>
            </a:r>
            <a:r>
              <a:rPr lang="en-US" dirty="0" smtClean="0"/>
              <a:t> cells</a:t>
            </a:r>
            <a:endParaRPr lang="en-US" dirty="0"/>
          </a:p>
        </p:txBody>
      </p:sp>
      <p:pic>
        <p:nvPicPr>
          <p:cNvPr id="3" name="Picture 2" descr="wilcox_BMP_untreated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216028"/>
            <a:ext cx="3750455" cy="3750455"/>
          </a:xfrm>
          <a:prstGeom prst="rect">
            <a:avLst/>
          </a:prstGeom>
        </p:spPr>
      </p:pic>
      <p:pic>
        <p:nvPicPr>
          <p:cNvPr id="5" name="Picture 4" descr="volcano_Bmp_untreated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96"/>
          <a:stretch/>
        </p:blipFill>
        <p:spPr>
          <a:xfrm>
            <a:off x="4404745" y="1314944"/>
            <a:ext cx="4201823" cy="365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28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Osteoblast differentiation is also perturbed in </a:t>
            </a:r>
            <a:r>
              <a:rPr lang="en-US" i="1" dirty="0" smtClean="0"/>
              <a:t>Ezh2</a:t>
            </a:r>
            <a:r>
              <a:rPr lang="en-US" i="1" baseline="30000" dirty="0" smtClean="0"/>
              <a:t>R684C/+</a:t>
            </a:r>
            <a:r>
              <a:rPr lang="en-US" dirty="0" smtClean="0"/>
              <a:t> cells</a:t>
            </a:r>
            <a:endParaRPr lang="en-US" dirty="0"/>
          </a:p>
        </p:txBody>
      </p:sp>
      <p:pic>
        <p:nvPicPr>
          <p:cNvPr id="5" name="Picture 4" descr="wilcox_ost_untreated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16028"/>
            <a:ext cx="3751463" cy="3751463"/>
          </a:xfrm>
          <a:prstGeom prst="rect">
            <a:avLst/>
          </a:prstGeom>
        </p:spPr>
      </p:pic>
      <p:pic>
        <p:nvPicPr>
          <p:cNvPr id="7" name="Picture 6" descr="volcano_ost_untreated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98"/>
          <a:stretch/>
        </p:blipFill>
        <p:spPr>
          <a:xfrm>
            <a:off x="4404745" y="1315779"/>
            <a:ext cx="4159023" cy="365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430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Samples arrange along PC1 as a proxy for Alizarin red in +/- GSK-J4 </a:t>
            </a:r>
            <a:r>
              <a:rPr lang="en-US" dirty="0" err="1" smtClean="0"/>
              <a:t>RNAseq</a:t>
            </a:r>
            <a:endParaRPr lang="en-US" dirty="0"/>
          </a:p>
        </p:txBody>
      </p:sp>
      <p:pic>
        <p:nvPicPr>
          <p:cNvPr id="4" name="Picture 3" descr="pca_GSKJ4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423043"/>
            <a:ext cx="5854283" cy="325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622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D21 </a:t>
            </a:r>
            <a:r>
              <a:rPr lang="en-US" dirty="0" err="1" smtClean="0"/>
              <a:t>MutDMSO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WtDMSO</a:t>
            </a:r>
            <a:r>
              <a:rPr lang="en-US" dirty="0" smtClean="0"/>
              <a:t> yielded many more </a:t>
            </a:r>
            <a:r>
              <a:rPr lang="en-US" dirty="0" err="1" smtClean="0"/>
              <a:t>diffexp</a:t>
            </a:r>
            <a:r>
              <a:rPr lang="en-US" dirty="0" smtClean="0"/>
              <a:t> genes than untreated D14 </a:t>
            </a:r>
            <a:r>
              <a:rPr lang="en-US" dirty="0" err="1" smtClean="0"/>
              <a:t>Mut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Wt</a:t>
            </a:r>
            <a:endParaRPr lang="en-US" dirty="0"/>
          </a:p>
        </p:txBody>
      </p:sp>
      <p:pic>
        <p:nvPicPr>
          <p:cNvPr id="3" name="Picture 2" descr="pval-hist_D14_MutDMSO.WtDMS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500" y="1231326"/>
            <a:ext cx="3696903" cy="3696903"/>
          </a:xfrm>
          <a:prstGeom prst="rect">
            <a:avLst/>
          </a:prstGeom>
        </p:spPr>
      </p:pic>
      <p:pic>
        <p:nvPicPr>
          <p:cNvPr id="7" name="Picture 6" descr="volcano_MutDMSO.WtDMSO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85397"/>
            <a:ext cx="3642832" cy="3642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386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Diffexp</a:t>
            </a:r>
            <a:r>
              <a:rPr lang="en-US" dirty="0" smtClean="0"/>
              <a:t> genes in both datasets tend to be co-directional</a:t>
            </a:r>
            <a:endParaRPr lang="en-US" dirty="0"/>
          </a:p>
        </p:txBody>
      </p:sp>
      <p:pic>
        <p:nvPicPr>
          <p:cNvPr id="3" name="Picture 2" descr="log2FC_untreated_MutDMSO.WtDMSO_sig-onl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62694"/>
            <a:ext cx="5334064" cy="363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445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There are broad but subtle changes to transcription upon treatment of </a:t>
            </a:r>
            <a:r>
              <a:rPr lang="en-US" i="1" dirty="0" smtClean="0"/>
              <a:t>Ezh2</a:t>
            </a:r>
            <a:r>
              <a:rPr lang="en-US" i="1" baseline="30000" dirty="0" smtClean="0"/>
              <a:t>R684C/+</a:t>
            </a:r>
            <a:r>
              <a:rPr lang="en-US" dirty="0" smtClean="0"/>
              <a:t> with GSK-J4</a:t>
            </a:r>
            <a:endParaRPr lang="en-US" dirty="0"/>
          </a:p>
        </p:txBody>
      </p:sp>
      <p:pic>
        <p:nvPicPr>
          <p:cNvPr id="4" name="Picture 3" descr="pval-hist_MutGSKJ4.MutDMS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63228"/>
            <a:ext cx="4080271" cy="4080271"/>
          </a:xfrm>
          <a:prstGeom prst="rect">
            <a:avLst/>
          </a:prstGeom>
        </p:spPr>
      </p:pic>
      <p:pic>
        <p:nvPicPr>
          <p:cNvPr id="5" name="Picture 4" descr="volcano_MutGSKJ4.MutDMSO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640" y="1047773"/>
            <a:ext cx="4095725" cy="40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115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6468</TotalTime>
  <Words>142</Words>
  <Application>Microsoft Macintosh PowerPoint</Application>
  <PresentationFormat>On-screen Show (16:9)</PresentationFormat>
  <Paragraphs>12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Untreated D14 samples cluster by genotype</vt:lpstr>
      <vt:lpstr>Osteoblast differentiation genes have a bimodal correlation with PC1</vt:lpstr>
      <vt:lpstr>Low p-values are enriched when comparing untreated Ezh2R684C/+ to Ezh2+/+</vt:lpstr>
      <vt:lpstr>The Bmp pathway is collectively dyregulated in Ezh2R684C/+ cells</vt:lpstr>
      <vt:lpstr>Osteoblast differentiation is also perturbed in Ezh2R684C/+ cells</vt:lpstr>
      <vt:lpstr>Samples arrange along PC1 as a proxy for Alizarin red in +/- GSK-J4 RNAseq</vt:lpstr>
      <vt:lpstr>D21 MutDMSO vs WtDMSO yielded many more diffexp genes than untreated D14 Mut vs Wt</vt:lpstr>
      <vt:lpstr>Diffexp genes in both datasets tend to be co-directional</vt:lpstr>
      <vt:lpstr>There are broad but subtle changes to transcription upon treatment of Ezh2R684C/+ with GSK-J4</vt:lpstr>
      <vt:lpstr>1,045 of 1,075 shared diffexp genes reverse fold-change directionality upon GSK-J4 tx</vt:lpstr>
      <vt:lpstr>This includes 19 Bmp pathway genes</vt:lpstr>
      <vt:lpstr>and 31 osteoblast differentiation genes</vt:lpstr>
    </vt:vector>
  </TitlesOfParts>
  <Company>Johns Hopkins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Untreated D14 samples cluster by genotype</dc:title>
  <dc:creator>Greider Lab</dc:creator>
  <cp:lastModifiedBy>Greider Lab</cp:lastModifiedBy>
  <cp:revision>14</cp:revision>
  <dcterms:created xsi:type="dcterms:W3CDTF">2023-04-08T16:12:15Z</dcterms:created>
  <dcterms:modified xsi:type="dcterms:W3CDTF">2023-04-13T04:00:54Z</dcterms:modified>
</cp:coreProperties>
</file>

<file path=docProps/thumbnail.jpeg>
</file>